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7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7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69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11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79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16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60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9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2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71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44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61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8229600" cy="1142984"/>
          </a:xfrm>
        </p:spPr>
        <p:txBody>
          <a:bodyPr/>
          <a:lstStyle/>
          <a:p>
            <a:r>
              <a:rPr lang="en-ZA" b="1" u="sng" dirty="0" smtClean="0"/>
              <a:t>CONTROL of HUMAN BODY</a:t>
            </a:r>
            <a:endParaRPr lang="en-ZA" b="1" u="sng" dirty="0"/>
          </a:p>
        </p:txBody>
      </p:sp>
      <p:sp>
        <p:nvSpPr>
          <p:cNvPr id="3" name="Content Placeholder 2"/>
          <p:cNvSpPr>
            <a:spLocks noGrp="1"/>
          </p:cNvSpPr>
          <p:nvPr>
            <p:ph idx="1"/>
          </p:nvPr>
        </p:nvSpPr>
        <p:spPr>
          <a:xfrm>
            <a:off x="0" y="1214422"/>
            <a:ext cx="9144000" cy="5643578"/>
          </a:xfrm>
        </p:spPr>
        <p:txBody>
          <a:bodyPr>
            <a:normAutofit/>
          </a:bodyPr>
          <a:lstStyle/>
          <a:p>
            <a:pPr algn="just"/>
            <a:endParaRPr lang="en-ZA" u="sng" dirty="0" smtClean="0"/>
          </a:p>
          <a:p>
            <a:pPr algn="just"/>
            <a:endParaRPr lang="en-ZA" u="sng" dirty="0"/>
          </a:p>
          <a:p>
            <a:pPr algn="just"/>
            <a:r>
              <a:rPr lang="en-ZA" u="sng" dirty="0" smtClean="0"/>
              <a:t>Brain </a:t>
            </a:r>
            <a:r>
              <a:rPr lang="en-ZA" u="sng" dirty="0" smtClean="0"/>
              <a:t>&amp; Glands </a:t>
            </a:r>
            <a:r>
              <a:rPr lang="en-ZA" dirty="0" smtClean="0"/>
              <a:t>work together to maintain us.</a:t>
            </a:r>
          </a:p>
          <a:p>
            <a:pPr algn="just"/>
            <a:r>
              <a:rPr lang="en-ZA" u="sng" dirty="0" smtClean="0"/>
              <a:t>Brain</a:t>
            </a:r>
            <a:r>
              <a:rPr lang="en-ZA" dirty="0" smtClean="0"/>
              <a:t> </a:t>
            </a:r>
            <a:r>
              <a:rPr lang="en-ZA" dirty="0" smtClean="0"/>
              <a:t>uses </a:t>
            </a:r>
            <a:r>
              <a:rPr lang="en-ZA" b="1" dirty="0" smtClean="0"/>
              <a:t>senses</a:t>
            </a:r>
            <a:r>
              <a:rPr lang="en-ZA" dirty="0" smtClean="0"/>
              <a:t> to receive information. It then sends messages to </a:t>
            </a:r>
            <a:r>
              <a:rPr lang="en-ZA" b="1" dirty="0" smtClean="0"/>
              <a:t>muscles </a:t>
            </a:r>
            <a:r>
              <a:rPr lang="en-ZA" dirty="0" smtClean="0"/>
              <a:t>to respond to what is happening. It also controls our glands.</a:t>
            </a:r>
          </a:p>
          <a:p>
            <a:pPr algn="just"/>
            <a:r>
              <a:rPr lang="en-ZA" u="sng" dirty="0" smtClean="0"/>
              <a:t>Glands</a:t>
            </a:r>
            <a:r>
              <a:rPr lang="en-ZA" dirty="0" smtClean="0"/>
              <a:t> </a:t>
            </a:r>
            <a:r>
              <a:rPr lang="en-ZA" dirty="0" smtClean="0"/>
              <a:t>of the </a:t>
            </a:r>
            <a:r>
              <a:rPr lang="en-ZA" b="1" dirty="0" smtClean="0"/>
              <a:t>Endocrine System </a:t>
            </a:r>
            <a:r>
              <a:rPr lang="en-ZA" dirty="0" smtClean="0"/>
              <a:t>(to be studied in our next section) send chemical messengers - called hormones - in the blood to get specific changes happening in specific parts of body.</a:t>
            </a:r>
            <a:endParaRPr lang="en-ZA" dirty="0"/>
          </a:p>
        </p:txBody>
      </p:sp>
      <p:pic>
        <p:nvPicPr>
          <p:cNvPr id="5" name="Picture 4"/>
          <p:cNvPicPr>
            <a:picLocks noChangeAspect="1"/>
          </p:cNvPicPr>
          <p:nvPr/>
        </p:nvPicPr>
        <p:blipFill>
          <a:blip r:embed="rId2"/>
          <a:stretch>
            <a:fillRect/>
          </a:stretch>
        </p:blipFill>
        <p:spPr>
          <a:xfrm>
            <a:off x="2590800" y="990600"/>
            <a:ext cx="4499993" cy="1448544"/>
          </a:xfrm>
          <a:prstGeom prst="rect">
            <a:avLst/>
          </a:prstGeom>
        </p:spPr>
      </p:pic>
    </p:spTree>
    <p:extLst>
      <p:ext uri="{BB962C8B-B14F-4D97-AF65-F5344CB8AC3E}">
        <p14:creationId xmlns:p14="http://schemas.microsoft.com/office/powerpoint/2010/main" val="1073548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lstStyle/>
          <a:p>
            <a:r>
              <a:rPr lang="en-ZA" b="1" u="sng" dirty="0" smtClean="0"/>
              <a:t>SIMPLY PERIPHERALS</a:t>
            </a:r>
            <a:endParaRPr lang="en-ZA" b="1" u="sn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857232"/>
            <a:ext cx="9143999" cy="600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305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876"/>
            <a:ext cx="7772400" cy="1500198"/>
          </a:xfrm>
        </p:spPr>
        <p:txBody>
          <a:bodyPr>
            <a:normAutofit/>
          </a:bodyPr>
          <a:lstStyle/>
          <a:p>
            <a:r>
              <a:rPr lang="en-ZA" b="1" u="sng" dirty="0" smtClean="0"/>
              <a:t>HUMAN RESPONSE to the ENVIRONMENT</a:t>
            </a:r>
            <a:endParaRPr lang="en-ZA" b="1" u="sng" dirty="0"/>
          </a:p>
        </p:txBody>
      </p:sp>
      <p:sp>
        <p:nvSpPr>
          <p:cNvPr id="3" name="Subtitle 2"/>
          <p:cNvSpPr>
            <a:spLocks noGrp="1"/>
          </p:cNvSpPr>
          <p:nvPr>
            <p:ph type="subTitle" idx="1"/>
          </p:nvPr>
        </p:nvSpPr>
        <p:spPr>
          <a:xfrm>
            <a:off x="0" y="5143512"/>
            <a:ext cx="9144000" cy="1714488"/>
          </a:xfrm>
        </p:spPr>
        <p:txBody>
          <a:bodyPr>
            <a:normAutofit lnSpcReduction="10000"/>
          </a:bodyPr>
          <a:lstStyle/>
          <a:p>
            <a:r>
              <a:rPr lang="en-ZA" b="1" u="sng" dirty="0" smtClean="0"/>
              <a:t>NERVOUS SYSTEM linked to BRAIN</a:t>
            </a:r>
          </a:p>
          <a:p>
            <a:r>
              <a:rPr lang="en-ZA" b="1" u="sng" dirty="0" smtClean="0"/>
              <a:t>SENSE ORGANS of EYE, EAR, </a:t>
            </a:r>
            <a:r>
              <a:rPr lang="en-ZA" b="1" i="1" u="sng" dirty="0" smtClean="0"/>
              <a:t>SKIN</a:t>
            </a:r>
          </a:p>
          <a:p>
            <a:r>
              <a:rPr lang="en-ZA" b="1" u="sng" dirty="0" smtClean="0"/>
              <a:t>ENDOCRINE GLANDS</a:t>
            </a:r>
            <a:endParaRPr lang="en-ZA" b="1" u="sn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9144000" cy="364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220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r>
              <a:rPr lang="en-ZA" b="1" u="sng" dirty="0" smtClean="0"/>
              <a:t>The NERVOUS SYSTEM</a:t>
            </a:r>
            <a:endParaRPr lang="en-ZA" b="1" u="sng" dirty="0"/>
          </a:p>
        </p:txBody>
      </p:sp>
      <p:sp>
        <p:nvSpPr>
          <p:cNvPr id="3" name="Content Placeholder 2"/>
          <p:cNvSpPr>
            <a:spLocks noGrp="1"/>
          </p:cNvSpPr>
          <p:nvPr>
            <p:ph idx="1"/>
          </p:nvPr>
        </p:nvSpPr>
        <p:spPr>
          <a:xfrm>
            <a:off x="0" y="1543038"/>
            <a:ext cx="9144000" cy="5314963"/>
          </a:xfrm>
        </p:spPr>
        <p:txBody>
          <a:bodyPr>
            <a:normAutofit fontScale="92500" lnSpcReduction="20000"/>
          </a:bodyPr>
          <a:lstStyle/>
          <a:p>
            <a:pPr>
              <a:buFont typeface="Arial" charset="0"/>
              <a:buChar char="•"/>
            </a:pPr>
            <a:endParaRPr lang="en-ZA" dirty="0" smtClean="0"/>
          </a:p>
          <a:p>
            <a:pPr>
              <a:buFont typeface="Arial" charset="0"/>
              <a:buChar char="•"/>
            </a:pPr>
            <a:endParaRPr lang="en-ZA" dirty="0"/>
          </a:p>
          <a:p>
            <a:pPr>
              <a:buFont typeface="Arial" charset="0"/>
              <a:buChar char="•"/>
            </a:pPr>
            <a:endParaRPr lang="en-ZA" dirty="0" smtClean="0"/>
          </a:p>
          <a:p>
            <a:pPr>
              <a:buFont typeface="Arial" charset="0"/>
              <a:buChar char="•"/>
            </a:pPr>
            <a:endParaRPr lang="en-ZA" dirty="0"/>
          </a:p>
          <a:p>
            <a:pPr algn="just">
              <a:buFont typeface="Arial" charset="0"/>
              <a:buChar char="•"/>
            </a:pPr>
            <a:r>
              <a:rPr lang="en-ZA" dirty="0" smtClean="0"/>
              <a:t>This involves cells linked with the brain. These cells are called NEURONS. There are </a:t>
            </a:r>
            <a:r>
              <a:rPr lang="en-ZA" u="sng" dirty="0" smtClean="0"/>
              <a:t>three</a:t>
            </a:r>
            <a:r>
              <a:rPr lang="en-ZA" dirty="0" smtClean="0"/>
              <a:t> types:</a:t>
            </a:r>
          </a:p>
          <a:p>
            <a:pPr algn="just">
              <a:buNone/>
            </a:pPr>
            <a:r>
              <a:rPr lang="en-ZA" dirty="0" smtClean="0"/>
              <a:t>1. </a:t>
            </a:r>
            <a:r>
              <a:rPr lang="en-ZA" u="sng" dirty="0" smtClean="0"/>
              <a:t>Sensory neuron </a:t>
            </a:r>
            <a:r>
              <a:rPr lang="en-ZA" dirty="0" smtClean="0"/>
              <a:t>– bring messages from senses to brain.</a:t>
            </a:r>
          </a:p>
          <a:p>
            <a:pPr algn="just">
              <a:buNone/>
            </a:pPr>
            <a:r>
              <a:rPr lang="en-ZA" dirty="0" smtClean="0"/>
              <a:t>2. </a:t>
            </a:r>
            <a:r>
              <a:rPr lang="en-ZA" u="sng" dirty="0" smtClean="0"/>
              <a:t>Motor neuron </a:t>
            </a:r>
            <a:r>
              <a:rPr lang="en-ZA" dirty="0" smtClean="0"/>
              <a:t>– bring messages from brain to muscles and organs.</a:t>
            </a:r>
          </a:p>
          <a:p>
            <a:pPr algn="just">
              <a:buNone/>
            </a:pPr>
            <a:r>
              <a:rPr lang="en-ZA" dirty="0" smtClean="0"/>
              <a:t>3. Connecting </a:t>
            </a:r>
            <a:r>
              <a:rPr lang="en-ZA" u="sng" dirty="0" smtClean="0"/>
              <a:t>Inter-neuron</a:t>
            </a:r>
            <a:r>
              <a:rPr lang="en-ZA" dirty="0" smtClean="0"/>
              <a:t> – links a sensory neuron to a motor neuron in </a:t>
            </a:r>
            <a:r>
              <a:rPr lang="en-ZA" smtClean="0"/>
              <a:t>an emergency. </a:t>
            </a:r>
            <a:r>
              <a:rPr lang="en-ZA" dirty="0" smtClean="0"/>
              <a:t>(See section on Reflex Action.)</a:t>
            </a:r>
            <a:endParaRPr lang="en-ZA"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90" y="990600"/>
            <a:ext cx="6715172" cy="226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918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579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087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8229600" cy="1071546"/>
          </a:xfrm>
        </p:spPr>
        <p:txBody>
          <a:bodyPr/>
          <a:lstStyle/>
          <a:p>
            <a:r>
              <a:rPr lang="en-ZA" b="1" u="sng" dirty="0" smtClean="0"/>
              <a:t>STRUCTURE of HUMAN BRAIN</a:t>
            </a:r>
            <a:endParaRPr lang="en-ZA" b="1"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1000108"/>
            <a:ext cx="4573957" cy="585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42" y="1000108"/>
            <a:ext cx="4500561" cy="585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030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8229600" cy="1071546"/>
          </a:xfrm>
        </p:spPr>
        <p:txBody>
          <a:bodyPr/>
          <a:lstStyle/>
          <a:p>
            <a:r>
              <a:rPr lang="en-ZA" b="1" i="1" u="sng" dirty="0" smtClean="0"/>
              <a:t>CENTRAL</a:t>
            </a:r>
            <a:r>
              <a:rPr lang="en-ZA" b="1" u="sng" dirty="0" smtClean="0"/>
              <a:t> NERVOUS SYSTEM</a:t>
            </a:r>
            <a:endParaRPr lang="en-ZA" b="1" u="sng" dirty="0"/>
          </a:p>
        </p:txBody>
      </p:sp>
      <p:sp>
        <p:nvSpPr>
          <p:cNvPr id="3" name="Content Placeholder 2"/>
          <p:cNvSpPr>
            <a:spLocks noGrp="1"/>
          </p:cNvSpPr>
          <p:nvPr>
            <p:ph idx="1"/>
          </p:nvPr>
        </p:nvSpPr>
        <p:spPr>
          <a:xfrm>
            <a:off x="0" y="1000108"/>
            <a:ext cx="9144000" cy="5857892"/>
          </a:xfrm>
        </p:spPr>
        <p:txBody>
          <a:bodyPr>
            <a:normAutofit/>
          </a:bodyPr>
          <a:lstStyle/>
          <a:p>
            <a:pPr algn="ctr">
              <a:buNone/>
            </a:pPr>
            <a:r>
              <a:rPr lang="en-ZA" dirty="0" smtClean="0"/>
              <a:t>Involves the </a:t>
            </a:r>
            <a:r>
              <a:rPr lang="en-ZA" b="1" dirty="0" smtClean="0"/>
              <a:t>BRAIN</a:t>
            </a:r>
            <a:r>
              <a:rPr lang="en-ZA" dirty="0" smtClean="0"/>
              <a:t> and the </a:t>
            </a:r>
            <a:r>
              <a:rPr lang="en-ZA" b="1" dirty="0" smtClean="0"/>
              <a:t>SPINAL CORD</a:t>
            </a:r>
            <a:r>
              <a:rPr lang="en-ZA" dirty="0" smtClean="0"/>
              <a:t>.</a:t>
            </a:r>
          </a:p>
          <a:p>
            <a:pPr algn="ctr">
              <a:buNone/>
            </a:pPr>
            <a:r>
              <a:rPr lang="en-ZA" b="1" u="sng" dirty="0" smtClean="0"/>
              <a:t>BRAIN: Protected by the Skull</a:t>
            </a:r>
            <a:r>
              <a:rPr lang="en-ZA" dirty="0" smtClean="0"/>
              <a:t> </a:t>
            </a:r>
          </a:p>
          <a:p>
            <a:pPr algn="just">
              <a:buNone/>
            </a:pPr>
            <a:r>
              <a:rPr lang="en-ZA" b="1" dirty="0" smtClean="0"/>
              <a:t>Cerebrum</a:t>
            </a:r>
            <a:r>
              <a:rPr lang="en-ZA" dirty="0" smtClean="0"/>
              <a:t>: Thinking, Senses, Muscle Control.</a:t>
            </a:r>
          </a:p>
          <a:p>
            <a:pPr algn="just">
              <a:buNone/>
            </a:pPr>
            <a:r>
              <a:rPr lang="en-ZA" b="1" dirty="0" smtClean="0"/>
              <a:t>Cerebellum</a:t>
            </a:r>
            <a:r>
              <a:rPr lang="en-ZA" dirty="0" smtClean="0"/>
              <a:t>: Co-Ordination, Posture, Balance.</a:t>
            </a:r>
          </a:p>
          <a:p>
            <a:pPr algn="just">
              <a:buNone/>
            </a:pPr>
            <a:r>
              <a:rPr lang="en-ZA" b="1" dirty="0" smtClean="0"/>
              <a:t>Medulla Oblongata</a:t>
            </a:r>
            <a:r>
              <a:rPr lang="en-ZA" dirty="0" smtClean="0"/>
              <a:t>: Involuntary Control.</a:t>
            </a:r>
          </a:p>
          <a:p>
            <a:pPr algn="just">
              <a:buFontTx/>
              <a:buChar char="-"/>
            </a:pPr>
            <a:r>
              <a:rPr lang="en-ZA" dirty="0" smtClean="0"/>
              <a:t>Neurons are arranged so that nuclei are clumped in the same area (looks grey) while the axon section (white) is together.</a:t>
            </a:r>
          </a:p>
          <a:p>
            <a:pPr algn="just">
              <a:buFontTx/>
              <a:buChar char="-"/>
            </a:pPr>
            <a:r>
              <a:rPr lang="en-ZA" dirty="0" smtClean="0"/>
              <a:t>The Brain has </a:t>
            </a:r>
            <a:r>
              <a:rPr lang="en-ZA" b="1" dirty="0" smtClean="0"/>
              <a:t>grey matter </a:t>
            </a:r>
            <a:r>
              <a:rPr lang="en-ZA" dirty="0" smtClean="0"/>
              <a:t>on the outside, white</a:t>
            </a:r>
            <a:r>
              <a:rPr lang="en-ZA" b="1" dirty="0" smtClean="0"/>
              <a:t> matter</a:t>
            </a:r>
            <a:r>
              <a:rPr lang="en-ZA" dirty="0" smtClean="0"/>
              <a:t> on the inside.</a:t>
            </a:r>
            <a:endParaRPr lang="en-ZA" dirty="0"/>
          </a:p>
        </p:txBody>
      </p:sp>
      <p:pic>
        <p:nvPicPr>
          <p:cNvPr id="4" name="Picture 3"/>
          <p:cNvPicPr>
            <a:picLocks noChangeAspect="1"/>
          </p:cNvPicPr>
          <p:nvPr/>
        </p:nvPicPr>
        <p:blipFill>
          <a:blip r:embed="rId2"/>
          <a:stretch>
            <a:fillRect/>
          </a:stretch>
        </p:blipFill>
        <p:spPr>
          <a:xfrm>
            <a:off x="7619999" y="1529440"/>
            <a:ext cx="1524001" cy="2549994"/>
          </a:xfrm>
          <a:prstGeom prst="rect">
            <a:avLst/>
          </a:prstGeom>
        </p:spPr>
      </p:pic>
    </p:spTree>
    <p:extLst>
      <p:ext uri="{BB962C8B-B14F-4D97-AF65-F5344CB8AC3E}">
        <p14:creationId xmlns:p14="http://schemas.microsoft.com/office/powerpoint/2010/main" val="610256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394720" cy="1009531"/>
          </a:xfrm>
        </p:spPr>
        <p:txBody>
          <a:bodyPr>
            <a:normAutofit/>
          </a:bodyPr>
          <a:lstStyle/>
          <a:p>
            <a:r>
              <a:rPr lang="en-ZA" b="1" u="sng" dirty="0" smtClean="0"/>
              <a:t>SPINAL CORD</a:t>
            </a:r>
            <a:endParaRPr lang="en-ZA" b="1" u="sng" dirty="0"/>
          </a:p>
        </p:txBody>
      </p:sp>
      <p:sp>
        <p:nvSpPr>
          <p:cNvPr id="3" name="Content Placeholder 2"/>
          <p:cNvSpPr>
            <a:spLocks noGrp="1"/>
          </p:cNvSpPr>
          <p:nvPr>
            <p:ph idx="1"/>
          </p:nvPr>
        </p:nvSpPr>
        <p:spPr>
          <a:xfrm>
            <a:off x="0" y="1009531"/>
            <a:ext cx="5724128" cy="5848469"/>
          </a:xfrm>
        </p:spPr>
        <p:txBody>
          <a:bodyPr>
            <a:normAutofit fontScale="92500" lnSpcReduction="10000"/>
          </a:bodyPr>
          <a:lstStyle/>
          <a:p>
            <a:pPr algn="just"/>
            <a:r>
              <a:rPr lang="en-ZA" dirty="0" smtClean="0"/>
              <a:t>Protected by Vertebral Bones, Meninges Membranes, </a:t>
            </a:r>
            <a:r>
              <a:rPr lang="en-ZA" dirty="0" err="1" smtClean="0"/>
              <a:t>Cerebro</a:t>
            </a:r>
            <a:r>
              <a:rPr lang="en-ZA" dirty="0" smtClean="0"/>
              <a:t>-Spinal Fluid.</a:t>
            </a:r>
          </a:p>
          <a:p>
            <a:pPr algn="just"/>
            <a:r>
              <a:rPr lang="en-ZA" dirty="0" smtClean="0"/>
              <a:t>Has grey Matter on the inside, White Matter on the outside.</a:t>
            </a:r>
          </a:p>
          <a:p>
            <a:pPr algn="just"/>
            <a:r>
              <a:rPr lang="en-ZA" dirty="0" smtClean="0"/>
              <a:t>It is an extension of the Brain, and is the base for involuntary reflex actions – </a:t>
            </a:r>
            <a:r>
              <a:rPr lang="en-ZA" i="1" dirty="0" smtClean="0"/>
              <a:t>studied soon</a:t>
            </a:r>
            <a:r>
              <a:rPr lang="en-ZA" dirty="0" smtClean="0"/>
              <a:t>.</a:t>
            </a:r>
          </a:p>
          <a:p>
            <a:pPr algn="just"/>
            <a:r>
              <a:rPr lang="en-ZA" dirty="0" smtClean="0"/>
              <a:t>Body sends messages through it to the brain.</a:t>
            </a:r>
          </a:p>
          <a:p>
            <a:pPr algn="just"/>
            <a:r>
              <a:rPr lang="en-ZA" dirty="0" smtClean="0"/>
              <a:t>Brain sends messages through it to the body.</a:t>
            </a:r>
          </a:p>
        </p:txBody>
      </p:sp>
      <p:pic>
        <p:nvPicPr>
          <p:cNvPr id="4" name="Picture 3"/>
          <p:cNvPicPr>
            <a:picLocks noChangeAspect="1"/>
          </p:cNvPicPr>
          <p:nvPr/>
        </p:nvPicPr>
        <p:blipFill>
          <a:blip r:embed="rId2"/>
          <a:stretch>
            <a:fillRect/>
          </a:stretch>
        </p:blipFill>
        <p:spPr>
          <a:xfrm>
            <a:off x="5823075" y="0"/>
            <a:ext cx="3318387" cy="6858000"/>
          </a:xfrm>
          <a:prstGeom prst="rect">
            <a:avLst/>
          </a:prstGeom>
        </p:spPr>
      </p:pic>
    </p:spTree>
    <p:extLst>
      <p:ext uri="{BB962C8B-B14F-4D97-AF65-F5344CB8AC3E}">
        <p14:creationId xmlns:p14="http://schemas.microsoft.com/office/powerpoint/2010/main" val="18086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normAutofit/>
          </a:bodyPr>
          <a:lstStyle/>
          <a:p>
            <a:r>
              <a:rPr lang="en-ZA" b="1" u="sng" dirty="0" smtClean="0"/>
              <a:t>STRUCTURE of SPINAL CORD</a:t>
            </a:r>
            <a:endParaRPr lang="en-ZA" b="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794"/>
            <a:ext cx="4143372" cy="607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710" y="785794"/>
            <a:ext cx="4925291" cy="607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686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00108"/>
          </a:xfrm>
        </p:spPr>
        <p:txBody>
          <a:bodyPr/>
          <a:lstStyle/>
          <a:p>
            <a:pPr algn="l"/>
            <a:r>
              <a:rPr lang="en-ZA" b="1" i="1" u="sng" dirty="0" smtClean="0"/>
              <a:t>PERIPHERAL</a:t>
            </a:r>
            <a:r>
              <a:rPr lang="en-ZA" b="1" u="sng" dirty="0" smtClean="0"/>
              <a:t> NERVOUS SYSTEM</a:t>
            </a:r>
            <a:endParaRPr lang="en-ZA" b="1" u="sng" dirty="0"/>
          </a:p>
        </p:txBody>
      </p:sp>
      <p:sp>
        <p:nvSpPr>
          <p:cNvPr id="3" name="Content Placeholder 2"/>
          <p:cNvSpPr>
            <a:spLocks noGrp="1"/>
          </p:cNvSpPr>
          <p:nvPr>
            <p:ph idx="1"/>
          </p:nvPr>
        </p:nvSpPr>
        <p:spPr>
          <a:xfrm>
            <a:off x="0" y="1285860"/>
            <a:ext cx="9144000" cy="5572140"/>
          </a:xfrm>
        </p:spPr>
        <p:txBody>
          <a:bodyPr>
            <a:normAutofit/>
          </a:bodyPr>
          <a:lstStyle/>
          <a:p>
            <a:pPr algn="just"/>
            <a:r>
              <a:rPr lang="en-ZA" dirty="0" smtClean="0"/>
              <a:t>These are all the </a:t>
            </a:r>
            <a:r>
              <a:rPr lang="en-ZA" i="1" dirty="0" smtClean="0"/>
              <a:t>autonomic</a:t>
            </a:r>
            <a:r>
              <a:rPr lang="en-ZA" dirty="0" smtClean="0"/>
              <a:t> neurons (in both directions) that connect the Central Nervous System with the rest of the body. This is how senses send messages to the brain, and how the brain gets messages to the muscles and organs.</a:t>
            </a:r>
          </a:p>
          <a:p>
            <a:pPr algn="just"/>
            <a:r>
              <a:rPr lang="en-ZA" dirty="0" smtClean="0"/>
              <a:t>These neurons branch off from vertebral column to connect with all the different parts of the body.</a:t>
            </a:r>
          </a:p>
          <a:p>
            <a:pPr algn="just"/>
            <a:r>
              <a:rPr lang="en-ZA" dirty="0" smtClean="0"/>
              <a:t>Sympathetic systems stimulate (speed up) action.</a:t>
            </a:r>
          </a:p>
          <a:p>
            <a:pPr algn="just"/>
            <a:r>
              <a:rPr lang="en-ZA" dirty="0" err="1" smtClean="0"/>
              <a:t>ParaSympathetic</a:t>
            </a:r>
            <a:r>
              <a:rPr lang="en-ZA" dirty="0" smtClean="0"/>
              <a:t> systems slow down actions.</a:t>
            </a:r>
          </a:p>
          <a:p>
            <a:endParaRPr lang="en-ZA" dirty="0"/>
          </a:p>
        </p:txBody>
      </p:sp>
      <p:pic>
        <p:nvPicPr>
          <p:cNvPr id="5" name="Picture 4"/>
          <p:cNvPicPr>
            <a:picLocks noChangeAspect="1"/>
          </p:cNvPicPr>
          <p:nvPr/>
        </p:nvPicPr>
        <p:blipFill>
          <a:blip r:embed="rId2"/>
          <a:stretch>
            <a:fillRect/>
          </a:stretch>
        </p:blipFill>
        <p:spPr>
          <a:xfrm>
            <a:off x="7391399" y="-15843"/>
            <a:ext cx="1772017" cy="1457422"/>
          </a:xfrm>
          <a:prstGeom prst="rect">
            <a:avLst/>
          </a:prstGeom>
        </p:spPr>
      </p:pic>
    </p:spTree>
    <p:extLst>
      <p:ext uri="{BB962C8B-B14F-4D97-AF65-F5344CB8AC3E}">
        <p14:creationId xmlns:p14="http://schemas.microsoft.com/office/powerpoint/2010/main" val="3353511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403</Words>
  <Application>Microsoft Office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CONTROL of HUMAN BODY</vt:lpstr>
      <vt:lpstr>HUMAN RESPONSE to the ENVIRONMENT</vt:lpstr>
      <vt:lpstr>The NERVOUS SYSTEM</vt:lpstr>
      <vt:lpstr>PowerPoint Presentation</vt:lpstr>
      <vt:lpstr>STRUCTURE of HUMAN BRAIN</vt:lpstr>
      <vt:lpstr>CENTRAL NERVOUS SYSTEM</vt:lpstr>
      <vt:lpstr>SPINAL CORD</vt:lpstr>
      <vt:lpstr>STRUCTURE of SPINAL CORD</vt:lpstr>
      <vt:lpstr>PERIPHERAL NERVOUS SYSTEM</vt:lpstr>
      <vt:lpstr>SIMPLY PERIPHERALS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HUMAN BODY</dc:title>
  <dc:creator>Anton Theron</dc:creator>
  <cp:lastModifiedBy>Calvin Theron</cp:lastModifiedBy>
  <cp:revision>2</cp:revision>
  <dcterms:created xsi:type="dcterms:W3CDTF">2006-08-16T00:00:00Z</dcterms:created>
  <dcterms:modified xsi:type="dcterms:W3CDTF">2020-06-06T06:30:43Z</dcterms:modified>
</cp:coreProperties>
</file>